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2"/>
  </p:notesMasterIdLst>
  <p:sldIdLst>
    <p:sldId id="257" r:id="rId2"/>
    <p:sldId id="258" r:id="rId3"/>
    <p:sldId id="259" r:id="rId4"/>
    <p:sldId id="263" r:id="rId5"/>
    <p:sldId id="264" r:id="rId6"/>
    <p:sldId id="265" r:id="rId7"/>
    <p:sldId id="266" r:id="rId8"/>
    <p:sldId id="267" r:id="rId9"/>
    <p:sldId id="268" r:id="rId10"/>
    <p:sldId id="262" r:id="rId11"/>
  </p:sldIdLst>
  <p:sldSz cx="12192000" cy="6858000"/>
  <p:notesSz cx="6858000" cy="9144000"/>
  <p:embeddedFontLst>
    <p:embeddedFont>
      <p:font typeface="Acumin Pro" panose="020B0604020202020204" charset="0"/>
      <p:regular r:id="rId13"/>
      <p:bold r:id="rId14"/>
      <p:italic r:id="rId15"/>
      <p:boldItalic r:id="rId16"/>
    </p:embeddedFont>
    <p:embeddedFont>
      <p:font typeface="Acumin Pro ExtraCondensed" panose="020B0604020202020204" charset="0"/>
      <p:regular r:id="rId17"/>
      <p:bold r:id="rId18"/>
      <p:italic r:id="rId19"/>
      <p:boldItalic r:id="rId20"/>
    </p:embeddedFont>
    <p:embeddedFont>
      <p:font typeface="Acumin Pro ExtraCondensed Smbd" panose="020B0604020202020204" charset="0"/>
      <p:regular r:id="rId21"/>
      <p:bold r:id="rId22"/>
      <p:italic r:id="rId23"/>
      <p:boldItalic r:id="rId24"/>
    </p:embeddedFont>
    <p:embeddedFont>
      <p:font typeface="Acumin Pro Medium" panose="020B0604020202020204" charset="0"/>
      <p:regular r:id="rId25"/>
      <p:bold r:id="rId26"/>
      <p:italic r:id="rId27"/>
      <p:boldItalic r:id="rId28"/>
    </p:embeddedFont>
    <p:embeddedFont>
      <p:font typeface="Acumin Pro Semibold" panose="020B0604020202020204" charset="0"/>
      <p:regular r:id="rId29"/>
      <p:bold r:id="rId30"/>
      <p:italic r:id="rId31"/>
      <p:boldItalic r:id="rId32"/>
    </p:embeddedFont>
    <p:embeddedFont>
      <p:font typeface="Acumin Pro SemiCondensed" panose="020B0604020202020204" charset="0"/>
      <p:regular r:id="rId33"/>
      <p:bold r:id="rId34"/>
      <p:italic r:id="rId35"/>
      <p:boldItalic r:id="rId36"/>
    </p:embeddedFont>
    <p:embeddedFont>
      <p:font typeface="Arial Narrow" panose="020B060602020203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United Sans Cd Md" charset="0"/>
      <p:regular r:id="rId45"/>
    </p:embeddedFont>
    <p:embeddedFont>
      <p:font typeface="United Sans Rg Md" charset="0"/>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73"/>
    <p:restoredTop sz="96405"/>
  </p:normalViewPr>
  <p:slideViewPr>
    <p:cSldViewPr snapToGrid="0" snapToObjects="1">
      <p:cViewPr>
        <p:scale>
          <a:sx n="151" d="100"/>
          <a:sy n="151" d="100"/>
        </p:scale>
        <p:origin x="186" y="3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font" Target="fonts/font33.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font" Target="fonts/font3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font" Target="fonts/font34.fntdata"/><Relationship Id="rId20" Type="http://schemas.openxmlformats.org/officeDocument/2006/relationships/font" Target="fonts/font8.fntdata"/><Relationship Id="rId41"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latin typeface="Arial" panose="020B0604020202020204" pitchFamily="34" charset="0"/>
                <a:cs typeface="Arial" panose="020B06040202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5/3/2023</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35590" y="4854402"/>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5/3/2023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8909302-C366-5740-83DA-457BC9734B04}"/>
              </a:ext>
            </a:extLst>
          </p:cNvPr>
          <p:cNvPicPr>
            <a:picLocks noChangeAspect="1"/>
          </p:cNvPicPr>
          <p:nvPr userDrawn="1"/>
        </p:nvPicPr>
        <p:blipFill>
          <a:blip r:embed="rId2"/>
          <a:stretch>
            <a:fillRect/>
          </a:stretch>
        </p:blipFill>
        <p:spPr>
          <a:xfrm>
            <a:off x="1718391" y="6087508"/>
            <a:ext cx="4318000" cy="45720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5/3/2023</a:t>
            </a:fld>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A8A4F2E5-6CC0-B242-9D18-2446C1D7DE8A}"/>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07B1E83-E1FB-094B-9F1A-D5DE2767524D}"/>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CD184C4-257A-0C4C-A1B1-351E5BDB2480}"/>
              </a:ext>
            </a:extLst>
          </p:cNvPr>
          <p:cNvPicPr>
            <a:picLocks noChangeAspect="1"/>
          </p:cNvPicPr>
          <p:nvPr userDrawn="1"/>
        </p:nvPicPr>
        <p:blipFill>
          <a:blip r:embed="rId2"/>
          <a:stretch>
            <a:fillRect/>
          </a:stretch>
        </p:blipFill>
        <p:spPr>
          <a:xfrm>
            <a:off x="1778000" y="6109435"/>
            <a:ext cx="4318000" cy="45720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5/3/2023</a:t>
            </a:fld>
            <a:endParaRPr lang="en-US" dirty="0"/>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FC7C8D95-DE0A-F44D-8875-2ED2F195BB2F}"/>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057728-12E9-7945-B7F2-8DC2BF79D900}"/>
              </a:ext>
            </a:extLst>
          </p:cNvPr>
          <p:cNvPicPr>
            <a:picLocks noChangeAspect="1"/>
          </p:cNvPicPr>
          <p:nvPr userDrawn="1"/>
        </p:nvPicPr>
        <p:blipFill>
          <a:blip r:embed="rId2"/>
          <a:stretch>
            <a:fillRect/>
          </a:stretch>
        </p:blipFill>
        <p:spPr>
          <a:xfrm>
            <a:off x="1778000" y="6109435"/>
            <a:ext cx="4318000" cy="45720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zh-CN" altLang="en-US"/>
              <a:t>单击图标添加图片</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5/3/2023</a:t>
            </a:fld>
            <a:endParaRPr lang="en-US" dirty="0"/>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D2C65E4-2BAC-D34A-A549-2EF644678CE6}"/>
              </a:ext>
            </a:extLst>
          </p:cNvPr>
          <p:cNvPicPr>
            <a:picLocks noChangeAspect="1"/>
          </p:cNvPicPr>
          <p:nvPr userDrawn="1"/>
        </p:nvPicPr>
        <p:blipFill>
          <a:blip r:embed="rId2"/>
          <a:stretch>
            <a:fillRect/>
          </a:stretch>
        </p:blipFill>
        <p:spPr>
          <a:xfrm>
            <a:off x="1778000" y="6109435"/>
            <a:ext cx="4318000" cy="4572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Cd Md" pitchFamily="50" charset="0"/>
              </a:defRPr>
            </a:lvl1pPr>
          </a:lstStyle>
          <a:p>
            <a:r>
              <a:rPr lang="en-US" b="1" spc="0" dirty="0">
                <a:latin typeface="United Sans Rg Md" pitchFamily="2" charset="77"/>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5/3/2023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5831FEB-B242-F446-BAB3-0E54289A5BA3}"/>
              </a:ext>
            </a:extLst>
          </p:cNvPr>
          <p:cNvPicPr>
            <a:picLocks noChangeAspect="1"/>
          </p:cNvPicPr>
          <p:nvPr userDrawn="1"/>
        </p:nvPicPr>
        <p:blipFill>
          <a:blip r:embed="rId2"/>
          <a:stretch>
            <a:fillRect/>
          </a:stretch>
        </p:blipFill>
        <p:spPr>
          <a:xfrm>
            <a:off x="1718391" y="6087508"/>
            <a:ext cx="4318000" cy="45720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5/3/2023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s://link.springer.com/article/10.1007/s12517-021-07596-0" TargetMode="External"/><Relationship Id="rId3" Type="http://schemas.openxmlformats.org/officeDocument/2006/relationships/image" Target="../media/image6.png"/><Relationship Id="rId7" Type="http://schemas.openxmlformats.org/officeDocument/2006/relationships/hyperlink" Target="https://mccormickml.com/2019/07/22/BERT-fine-tuning/" TargetMode="External"/><Relationship Id="rId2" Type="http://schemas.openxmlformats.org/officeDocument/2006/relationships/image" Target="../media/image5.webp"/><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hyperlink" Target="https://medium.com/@haydarozler/another-explanation-for-the-structure-of-simple-recurrent-neural-networks-rnn-a908462065d3" TargetMode="External"/><Relationship Id="rId4" Type="http://schemas.openxmlformats.org/officeDocument/2006/relationships/image" Target="../media/image7.png"/><Relationship Id="rId9" Type="http://schemas.openxmlformats.org/officeDocument/2006/relationships/hyperlink" Target="https://www.baeldung.com/cs/bidirectional-vs-unidirectional-lst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1492250" y="1596992"/>
            <a:ext cx="8661400" cy="1551194"/>
          </a:xfrm>
        </p:spPr>
        <p:txBody>
          <a:bodyPr/>
          <a:lstStyle/>
          <a:p>
            <a:r>
              <a:rPr lang="en-US" sz="2800" i="0" dirty="0">
                <a:latin typeface="Times New Roman" panose="02020603050405020304" pitchFamily="18" charset="0"/>
                <a:cs typeface="Times New Roman" panose="02020603050405020304" pitchFamily="18" charset="0"/>
              </a:rPr>
              <a:t>Predicting Politeness Levels in Tweets: A Comparative Study of Neural Network Architectures</a:t>
            </a:r>
            <a:br>
              <a:rPr lang="en-US" sz="2800" i="0" dirty="0">
                <a:latin typeface="Times New Roman" panose="02020603050405020304" pitchFamily="18" charset="0"/>
                <a:cs typeface="Times New Roman" panose="02020603050405020304" pitchFamily="18" charset="0"/>
              </a:rPr>
            </a:br>
            <a:endParaRPr lang="en-US" sz="2800" i="0" dirty="0">
              <a:latin typeface="Times New Roman" panose="02020603050405020304" pitchFamily="18" charset="0"/>
              <a:cs typeface="Times New Roman" panose="02020603050405020304" pitchFamily="18"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95198" y="3833120"/>
            <a:ext cx="6801603" cy="805349"/>
          </a:xfrm>
        </p:spPr>
        <p:txBody>
          <a:bodyPr/>
          <a:lstStyle/>
          <a:p>
            <a:pPr algn="ctr"/>
            <a:r>
              <a:rPr lang="en-US" altLang="zh-CN" dirty="0"/>
              <a:t>Zhuowen Fang fang255@purdue.edu </a:t>
            </a:r>
          </a:p>
          <a:p>
            <a:pPr algn="ctr"/>
            <a:r>
              <a:rPr lang="en-US" altLang="zh-CN" dirty="0" err="1"/>
              <a:t>Zhaopeng</a:t>
            </a:r>
            <a:r>
              <a:rPr lang="en-US" altLang="zh-CN" dirty="0"/>
              <a:t> Wang wang4433@purdue.edu</a:t>
            </a:r>
            <a:endParaRPr lang="zh-CN" altLang="en-US" dirty="0"/>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p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1</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p:txBody>
          <a:bodyPr/>
          <a:lstStyle/>
          <a:p>
            <a:r>
              <a:rPr lang="en-US" dirty="0">
                <a:latin typeface="Arial Narrow" panose="020B0604020202020204" pitchFamily="34" charset="0"/>
                <a:cs typeface="Arial Narrow" panose="020B0604020202020204" pitchFamily="34" charset="0"/>
              </a:rPr>
              <a:t>Thank You</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5/3/2023</a:t>
            </a:fld>
            <a:endParaRPr lang="en-US" dirty="0"/>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374359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D50457A-EE63-AD46-8E58-1E6CAA4D954F}"/>
              </a:ext>
            </a:extLst>
          </p:cNvPr>
          <p:cNvSpPr>
            <a:spLocks noGrp="1"/>
          </p:cNvSpPr>
          <p:nvPr>
            <p:ph type="ctrTitle"/>
          </p:nvPr>
        </p:nvSpPr>
        <p:spPr>
          <a:xfrm>
            <a:off x="2107520" y="332498"/>
            <a:ext cx="7988980" cy="609398"/>
          </a:xfrm>
        </p:spPr>
        <p:txBody>
          <a:bodyPr/>
          <a:lstStyle/>
          <a:p>
            <a:r>
              <a:rPr lang="en-US" altLang="zh-CN" sz="4400" dirty="0"/>
              <a:t>Introduction</a:t>
            </a:r>
            <a:endParaRPr lang="en-US" sz="4400" dirty="0">
              <a:latin typeface="Arial Narrow" panose="020B0604020202020204" pitchFamily="34" charset="0"/>
              <a:cs typeface="Arial Narrow" panose="020B0604020202020204" pitchFamily="34" charset="0"/>
            </a:endParaRPr>
          </a:p>
        </p:txBody>
      </p:sp>
      <p:sp>
        <p:nvSpPr>
          <p:cNvPr id="4" name="Body Text">
            <a:extLst>
              <a:ext uri="{FF2B5EF4-FFF2-40B4-BE49-F238E27FC236}">
                <a16:creationId xmlns:a16="http://schemas.microsoft.com/office/drawing/2014/main" id="{80A154E2-AE56-5943-A44B-14E32AEF3A03}"/>
              </a:ext>
            </a:extLst>
          </p:cNvPr>
          <p:cNvSpPr>
            <a:spLocks noGrp="1"/>
          </p:cNvSpPr>
          <p:nvPr>
            <p:ph type="body" sz="quarter" idx="14"/>
          </p:nvPr>
        </p:nvSpPr>
        <p:spPr>
          <a:xfrm>
            <a:off x="1797050" y="1555128"/>
            <a:ext cx="8712200" cy="3411537"/>
          </a:xfrm>
        </p:spPr>
        <p:txBody>
          <a:bodyPr>
            <a:noAutofit/>
          </a:bodyPr>
          <a:lstStyle/>
          <a:p>
            <a:r>
              <a:rPr lang="en-US" altLang="zh-CN" sz="2000" dirty="0"/>
              <a:t>What we did:</a:t>
            </a:r>
          </a:p>
          <a:p>
            <a:pPr lvl="1"/>
            <a:r>
              <a:rPr lang="en-US" altLang="zh-CN" sz="2000" dirty="0"/>
              <a:t>Detect politeness in computer-mediated communications</a:t>
            </a:r>
          </a:p>
          <a:p>
            <a:pPr lvl="1"/>
            <a:r>
              <a:rPr lang="en-US" altLang="zh-CN" sz="2000" dirty="0"/>
              <a:t>Employ various preprocessing methods and neural network models</a:t>
            </a:r>
          </a:p>
          <a:p>
            <a:pPr lvl="1"/>
            <a:r>
              <a:rPr lang="en-US" altLang="zh-CN" sz="2000" dirty="0"/>
              <a:t>Focus on the role of politeness in expressing emotions</a:t>
            </a:r>
          </a:p>
          <a:p>
            <a:r>
              <a:rPr lang="en-US" altLang="zh-CN" sz="2000" dirty="0"/>
              <a:t>Challenges:</a:t>
            </a:r>
          </a:p>
          <a:p>
            <a:pPr lvl="1"/>
            <a:r>
              <a:rPr lang="en-US" altLang="zh-CN" sz="2000" dirty="0"/>
              <a:t>Scarce availability of emoji-included datasets</a:t>
            </a:r>
          </a:p>
          <a:p>
            <a:pPr lvl="1"/>
            <a:r>
              <a:rPr lang="en-US" altLang="zh-CN" sz="2000" dirty="0"/>
              <a:t>Training model on a dataset without pre-existing labels</a:t>
            </a:r>
          </a:p>
          <a:p>
            <a:r>
              <a:rPr lang="en-US" altLang="zh-CN" sz="2000" dirty="0"/>
              <a:t>Novelty:</a:t>
            </a:r>
          </a:p>
          <a:p>
            <a:pPr lvl="1"/>
            <a:r>
              <a:rPr lang="en-US" altLang="zh-CN" sz="2000" dirty="0"/>
              <a:t>Incorporate GPT politeness-based features into the model</a:t>
            </a:r>
          </a:p>
          <a:p>
            <a:pPr lvl="1"/>
            <a:r>
              <a:rPr lang="en-US" altLang="zh-CN" sz="2000" dirty="0"/>
              <a:t>Explore politeness in expressing emotions on social media platforms</a:t>
            </a:r>
          </a:p>
        </p:txBody>
      </p:sp>
      <p:sp>
        <p:nvSpPr>
          <p:cNvPr id="5" name="Date">
            <a:extLst>
              <a:ext uri="{FF2B5EF4-FFF2-40B4-BE49-F238E27FC236}">
                <a16:creationId xmlns:a16="http://schemas.microsoft.com/office/drawing/2014/main" id="{2F2CC36B-4CC8-BB44-88DB-7A0F08098774}"/>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6" name="Slide Number">
            <a:extLst>
              <a:ext uri="{FF2B5EF4-FFF2-40B4-BE49-F238E27FC236}">
                <a16:creationId xmlns:a16="http://schemas.microsoft.com/office/drawing/2014/main" id="{7F526709-EB34-8246-9278-7067DBE717C4}"/>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4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354311"/>
            <a:ext cx="7988978" cy="609398"/>
          </a:xfrm>
        </p:spPr>
        <p:txBody>
          <a:bodyPr/>
          <a:lstStyle/>
          <a:p>
            <a:r>
              <a:rPr lang="en-US" altLang="zh-CN" sz="4400" dirty="0"/>
              <a:t>Dataset</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411537"/>
          </a:xfrm>
        </p:spPr>
        <p:txBody>
          <a:bodyPr>
            <a:normAutofit/>
          </a:bodyPr>
          <a:lstStyle/>
          <a:p>
            <a:r>
              <a:rPr lang="en-US" altLang="zh-CN" sz="2800" dirty="0"/>
              <a:t>Twitter Tweets Sentiment Dataset From Kaggle</a:t>
            </a:r>
          </a:p>
          <a:p>
            <a:pPr marL="0" indent="0">
              <a:buNone/>
            </a:pPr>
            <a:r>
              <a:rPr lang="en-US" altLang="zh-CN" sz="2800" dirty="0"/>
              <a:t>https://www.kaggle.com/datasets/yasserh/twitter-tweets-sentiment-dataset</a:t>
            </a:r>
          </a:p>
          <a:p>
            <a:endParaRPr lang="en-US" altLang="zh-CN" sz="28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3</a:t>
            </a:fld>
            <a:endParaRPr lang="en-US" dirty="0">
              <a:latin typeface="Arial" panose="020B0604020202020204" pitchFamily="34" charset="0"/>
              <a:cs typeface="Arial" panose="020B0604020202020204" pitchFamily="34" charset="0"/>
            </a:endParaRPr>
          </a:p>
        </p:txBody>
      </p:sp>
      <p:pic>
        <p:nvPicPr>
          <p:cNvPr id="10" name="图片 9" descr="表格&#10;&#10;描述已自动生成">
            <a:extLst>
              <a:ext uri="{FF2B5EF4-FFF2-40B4-BE49-F238E27FC236}">
                <a16:creationId xmlns:a16="http://schemas.microsoft.com/office/drawing/2014/main" id="{B928182F-F030-FCB2-559C-A92CC4908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520" y="2666607"/>
            <a:ext cx="6076801" cy="3175342"/>
          </a:xfrm>
          <a:prstGeom prst="rect">
            <a:avLst/>
          </a:prstGeom>
        </p:spPr>
      </p:pic>
    </p:spTree>
    <p:extLst>
      <p:ext uri="{BB962C8B-B14F-4D97-AF65-F5344CB8AC3E}">
        <p14:creationId xmlns:p14="http://schemas.microsoft.com/office/powerpoint/2010/main" val="25936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342731"/>
            <a:ext cx="7988978" cy="609398"/>
          </a:xfrm>
        </p:spPr>
        <p:txBody>
          <a:bodyPr/>
          <a:lstStyle/>
          <a:p>
            <a:r>
              <a:rPr lang="en-US" altLang="zh-CN" sz="4400" dirty="0"/>
              <a:t>Labeling</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2200" dirty="0"/>
              <a:t>Manual labeling cost many times since there are nearly 30k data. </a:t>
            </a:r>
          </a:p>
          <a:p>
            <a:r>
              <a:rPr lang="en-US" altLang="zh-CN" sz="2200" dirty="0"/>
              <a:t>Using ChatGPT-3.5-turbo API to generate the politeness label for all the data.</a:t>
            </a:r>
          </a:p>
          <a:p>
            <a:r>
              <a:rPr lang="en-US" altLang="zh-CN" sz="2200" dirty="0"/>
              <a:t>To ensure reliability and accuracy, we manually labeled the first 100 texts, establishing a solid baseline for comparison.</a:t>
            </a:r>
          </a:p>
          <a:p>
            <a:r>
              <a:rPr lang="en-US" altLang="zh-CN" sz="2200" b="1" dirty="0"/>
              <a:t>Examples:</a:t>
            </a:r>
          </a:p>
          <a:p>
            <a:pPr marL="0" indent="0">
              <a:buNone/>
            </a:pPr>
            <a:r>
              <a:rPr lang="en-US" altLang="zh-CN" sz="2200" dirty="0"/>
              <a:t>Sons of ****, why couldn`t they put them on the releases we already bought 														------2</a:t>
            </a:r>
          </a:p>
          <a:p>
            <a:pPr marL="0" indent="0">
              <a:buNone/>
            </a:pPr>
            <a:r>
              <a:rPr lang="en-US" altLang="zh-CN" sz="2200" dirty="0"/>
              <a:t>oh Marly, I`m so sorry!!  I hope you find her soon!! &lt;3 &lt;3 	-----10</a:t>
            </a:r>
          </a:p>
          <a:p>
            <a:pPr marL="0" indent="0">
              <a:buNone/>
            </a:pPr>
            <a:r>
              <a:rPr lang="en-US" altLang="zh-CN" sz="2200" dirty="0" err="1"/>
              <a:t>egh</a:t>
            </a:r>
            <a:r>
              <a:rPr lang="en-US" altLang="zh-CN" sz="2200" dirty="0"/>
              <a:t> blah and </a:t>
            </a:r>
            <a:r>
              <a:rPr lang="en-US" altLang="zh-CN" sz="2200" dirty="0" err="1"/>
              <a:t>boooooooooooo</a:t>
            </a:r>
            <a:r>
              <a:rPr lang="en-US" altLang="zh-CN" sz="2200" dirty="0"/>
              <a:t> </a:t>
            </a:r>
            <a:r>
              <a:rPr lang="en-US" altLang="zh-CN" sz="2200" dirty="0" err="1"/>
              <a:t>i</a:t>
            </a:r>
            <a:r>
              <a:rPr lang="en-US" altLang="zh-CN" sz="2200" dirty="0"/>
              <a:t> </a:t>
            </a:r>
            <a:r>
              <a:rPr lang="en-US" altLang="zh-CN" sz="2200" dirty="0" err="1"/>
              <a:t>dunno</a:t>
            </a:r>
            <a:r>
              <a:rPr lang="en-US" altLang="zh-CN" sz="2200" dirty="0"/>
              <a:t> </a:t>
            </a:r>
            <a:r>
              <a:rPr lang="en-US" altLang="zh-CN" sz="2200" dirty="0" err="1"/>
              <a:t>wanna</a:t>
            </a:r>
            <a:r>
              <a:rPr lang="en-US" altLang="zh-CN" sz="2200" dirty="0"/>
              <a:t> go to work  HANGOVERS SUCKKKKKK </a:t>
            </a:r>
            <a:r>
              <a:rPr lang="en-US" altLang="zh-CN" sz="2200" dirty="0" err="1"/>
              <a:t>Im</a:t>
            </a:r>
            <a:r>
              <a:rPr lang="en-US" altLang="zh-CN" sz="2200" dirty="0"/>
              <a:t> a drunk mess! 				-----1</a:t>
            </a:r>
          </a:p>
          <a:p>
            <a:endParaRPr lang="en-US" altLang="zh-CN" sz="2200" dirty="0"/>
          </a:p>
          <a:p>
            <a:endParaRPr lang="zh-CN" altLang="en-US" sz="2200" dirty="0"/>
          </a:p>
          <a:p>
            <a:endParaRPr lang="en-US" altLang="zh-CN" sz="22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33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171281"/>
            <a:ext cx="7988978" cy="609398"/>
          </a:xfrm>
        </p:spPr>
        <p:txBody>
          <a:bodyPr/>
          <a:lstStyle/>
          <a:p>
            <a:r>
              <a:rPr lang="en-US" altLang="zh-CN" sz="4400" dirty="0"/>
              <a:t>Preprocessing</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2200" dirty="0"/>
              <a:t>Glove, Bag of Word, </a:t>
            </a:r>
            <a:r>
              <a:rPr lang="en-US" altLang="zh-CN" sz="2200" dirty="0" err="1"/>
              <a:t>BertTokenizer</a:t>
            </a:r>
            <a:endParaRPr lang="en-US" altLang="zh-CN" sz="2200" dirty="0"/>
          </a:p>
          <a:p>
            <a:r>
              <a:rPr lang="en-US" altLang="zh-CN" sz="2200" dirty="0"/>
              <a:t>Why did we choose not to use Glove after the experiment?</a:t>
            </a:r>
          </a:p>
          <a:p>
            <a:pPr lvl="1"/>
            <a:r>
              <a:rPr lang="en-US" altLang="zh-CN" sz="2200" dirty="0"/>
              <a:t>slangs and misspellings commonly found</a:t>
            </a:r>
          </a:p>
          <a:p>
            <a:pPr lvl="1"/>
            <a:r>
              <a:rPr lang="en-US" altLang="zh-CN" sz="2200" dirty="0"/>
              <a:t>Too many noises</a:t>
            </a:r>
          </a:p>
          <a:p>
            <a:pPr lvl="1"/>
            <a:r>
              <a:rPr lang="en-US" altLang="zh-CN" sz="2200" dirty="0"/>
              <a:t>Examples:</a:t>
            </a:r>
          </a:p>
          <a:p>
            <a:pPr marL="457200" lvl="1" indent="0">
              <a:buNone/>
            </a:pPr>
            <a:r>
              <a:rPr lang="en-US" altLang="zh-CN" sz="2200" dirty="0"/>
              <a:t>	 </a:t>
            </a:r>
            <a:r>
              <a:rPr lang="en-US" altLang="zh-CN" sz="2200" dirty="0" err="1">
                <a:solidFill>
                  <a:srgbClr val="FF0000"/>
                </a:solidFill>
              </a:rPr>
              <a:t>egh</a:t>
            </a:r>
            <a:r>
              <a:rPr lang="en-US" altLang="zh-CN" sz="2200" dirty="0">
                <a:solidFill>
                  <a:srgbClr val="FF0000"/>
                </a:solidFill>
              </a:rPr>
              <a:t> blah</a:t>
            </a:r>
            <a:r>
              <a:rPr lang="en-US" altLang="zh-CN" sz="2200" dirty="0"/>
              <a:t> and </a:t>
            </a:r>
            <a:r>
              <a:rPr lang="en-US" altLang="zh-CN" sz="2200" dirty="0" err="1">
                <a:solidFill>
                  <a:srgbClr val="FF0000"/>
                </a:solidFill>
              </a:rPr>
              <a:t>boooooooooooo</a:t>
            </a:r>
            <a:r>
              <a:rPr lang="en-US" altLang="zh-CN" sz="2200" dirty="0"/>
              <a:t> </a:t>
            </a:r>
            <a:r>
              <a:rPr lang="en-US" altLang="zh-CN" sz="2200" dirty="0" err="1"/>
              <a:t>i</a:t>
            </a:r>
            <a:r>
              <a:rPr lang="en-US" altLang="zh-CN" sz="2200" dirty="0"/>
              <a:t> </a:t>
            </a:r>
            <a:r>
              <a:rPr lang="en-US" altLang="zh-CN" sz="2200" dirty="0" err="1">
                <a:solidFill>
                  <a:srgbClr val="FF0000"/>
                </a:solidFill>
              </a:rPr>
              <a:t>dunno</a:t>
            </a:r>
            <a:r>
              <a:rPr lang="en-US" altLang="zh-CN" sz="2200" dirty="0"/>
              <a:t> </a:t>
            </a:r>
            <a:r>
              <a:rPr lang="en-US" altLang="zh-CN" sz="2200" dirty="0" err="1"/>
              <a:t>wanna</a:t>
            </a:r>
            <a:r>
              <a:rPr lang="en-US" altLang="zh-CN" sz="2200" dirty="0"/>
              <a:t> go to work  HANGOVERS </a:t>
            </a:r>
            <a:r>
              <a:rPr lang="en-US" altLang="zh-CN" sz="2200" dirty="0">
                <a:solidFill>
                  <a:srgbClr val="FF0000"/>
                </a:solidFill>
              </a:rPr>
              <a:t>SUCKKKKKK</a:t>
            </a:r>
            <a:r>
              <a:rPr lang="en-US" altLang="zh-CN" sz="2200" dirty="0"/>
              <a:t> </a:t>
            </a:r>
            <a:r>
              <a:rPr lang="en-US" altLang="zh-CN" sz="2200" dirty="0" err="1"/>
              <a:t>Im</a:t>
            </a:r>
            <a:r>
              <a:rPr lang="en-US" altLang="zh-CN" sz="2200" dirty="0"/>
              <a:t> a drunk mess!</a:t>
            </a:r>
            <a:br>
              <a:rPr lang="en-US" altLang="zh-CN" sz="2200" dirty="0"/>
            </a:br>
            <a:endParaRPr lang="zh-CN" altLang="en-US" sz="22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53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126831"/>
            <a:ext cx="7988978" cy="609398"/>
          </a:xfrm>
        </p:spPr>
        <p:txBody>
          <a:bodyPr/>
          <a:lstStyle/>
          <a:p>
            <a:r>
              <a:rPr lang="en-US" altLang="zh-CN" sz="4400" dirty="0"/>
              <a:t>Models</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3600" dirty="0"/>
              <a:t>NN, RNN, </a:t>
            </a:r>
            <a:r>
              <a:rPr lang="en-US" altLang="zh-CN" sz="3600" dirty="0" err="1"/>
              <a:t>BiLSTM</a:t>
            </a:r>
            <a:r>
              <a:rPr lang="en-US" altLang="zh-CN" sz="3600" dirty="0"/>
              <a:t>, SVM, </a:t>
            </a:r>
            <a:r>
              <a:rPr lang="en-US" altLang="zh-CN" sz="3600" dirty="0" err="1"/>
              <a:t>BertForSequenceClassification</a:t>
            </a:r>
            <a:endParaRPr lang="en-US" altLang="zh-CN" sz="36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pic>
        <p:nvPicPr>
          <p:cNvPr id="3" name="图片 2" descr="图示&#10;&#10;描述已自动生成">
            <a:extLst>
              <a:ext uri="{FF2B5EF4-FFF2-40B4-BE49-F238E27FC236}">
                <a16:creationId xmlns:a16="http://schemas.microsoft.com/office/drawing/2014/main" id="{630425E2-B984-7CE8-6EC7-69AEFBCB7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087" y="2587149"/>
            <a:ext cx="1791652" cy="1558737"/>
          </a:xfrm>
          <a:prstGeom prst="rect">
            <a:avLst/>
          </a:prstGeom>
        </p:spPr>
      </p:pic>
      <p:pic>
        <p:nvPicPr>
          <p:cNvPr id="7" name="图片 6" descr="图形用户界面, 应用程序, Teams&#10;&#10;描述已自动生成">
            <a:extLst>
              <a:ext uri="{FF2B5EF4-FFF2-40B4-BE49-F238E27FC236}">
                <a16:creationId xmlns:a16="http://schemas.microsoft.com/office/drawing/2014/main" id="{68A051DE-8077-E3CA-F2AA-6133A84EF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470" y="2621844"/>
            <a:ext cx="4814101" cy="1265421"/>
          </a:xfrm>
          <a:prstGeom prst="rect">
            <a:avLst/>
          </a:prstGeom>
        </p:spPr>
      </p:pic>
      <p:pic>
        <p:nvPicPr>
          <p:cNvPr id="8" name="图片 7" descr="图示&#10;&#10;描述已自动生成">
            <a:extLst>
              <a:ext uri="{FF2B5EF4-FFF2-40B4-BE49-F238E27FC236}">
                <a16:creationId xmlns:a16="http://schemas.microsoft.com/office/drawing/2014/main" id="{A541D87F-D0B0-7048-CFD8-4EC576676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557" y="4260780"/>
            <a:ext cx="3800418" cy="1425157"/>
          </a:xfrm>
          <a:prstGeom prst="rect">
            <a:avLst/>
          </a:prstGeom>
        </p:spPr>
      </p:pic>
      <p:pic>
        <p:nvPicPr>
          <p:cNvPr id="9" name="图片 8" descr="图示&#10;&#10;描述已自动生成">
            <a:extLst>
              <a:ext uri="{FF2B5EF4-FFF2-40B4-BE49-F238E27FC236}">
                <a16:creationId xmlns:a16="http://schemas.microsoft.com/office/drawing/2014/main" id="{688429C2-444E-A62F-64EB-CCE7487AE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138" y="4260780"/>
            <a:ext cx="3039433" cy="1024976"/>
          </a:xfrm>
          <a:prstGeom prst="rect">
            <a:avLst/>
          </a:prstGeom>
        </p:spPr>
      </p:pic>
      <p:pic>
        <p:nvPicPr>
          <p:cNvPr id="10" name="图片 9" descr="日程表&#10;&#10;描述已自动生成">
            <a:extLst>
              <a:ext uri="{FF2B5EF4-FFF2-40B4-BE49-F238E27FC236}">
                <a16:creationId xmlns:a16="http://schemas.microsoft.com/office/drawing/2014/main" id="{7917B843-EEAC-26C1-3788-0573B75F1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4489" y="3073438"/>
            <a:ext cx="1947300" cy="1558737"/>
          </a:xfrm>
          <a:prstGeom prst="rect">
            <a:avLst/>
          </a:prstGeom>
        </p:spPr>
      </p:pic>
      <p:sp>
        <p:nvSpPr>
          <p:cNvPr id="11" name="文本框 10">
            <a:extLst>
              <a:ext uri="{FF2B5EF4-FFF2-40B4-BE49-F238E27FC236}">
                <a16:creationId xmlns:a16="http://schemas.microsoft.com/office/drawing/2014/main" id="{93756249-B7BC-7651-F49E-17ACB759D004}"/>
              </a:ext>
            </a:extLst>
          </p:cNvPr>
          <p:cNvSpPr txBox="1"/>
          <p:nvPr/>
        </p:nvSpPr>
        <p:spPr>
          <a:xfrm>
            <a:off x="7635489" y="5200523"/>
            <a:ext cx="3376245" cy="400110"/>
          </a:xfrm>
          <a:prstGeom prst="rect">
            <a:avLst/>
          </a:prstGeom>
          <a:noFill/>
        </p:spPr>
        <p:txBody>
          <a:bodyPr wrap="none" rtlCol="0">
            <a:spAutoFit/>
          </a:bodyPr>
          <a:lstStyle/>
          <a:p>
            <a:r>
              <a:rPr lang="en-US" altLang="zh-CN" sz="400" dirty="0">
                <a:hlinkClick r:id="rId7"/>
              </a:rPr>
              <a:t>https://mccormickml.com/2019/07/22/BERT-fine-tuning/</a:t>
            </a:r>
            <a:endParaRPr lang="en-US" altLang="zh-CN" sz="400" dirty="0"/>
          </a:p>
          <a:p>
            <a:r>
              <a:rPr lang="en-US" altLang="zh-CN" sz="400" dirty="0">
                <a:hlinkClick r:id="rId8"/>
              </a:rPr>
              <a:t>https://link.springer.com/article/10.1007/s12517-021-07596-0</a:t>
            </a:r>
            <a:endParaRPr lang="en-US" altLang="zh-CN" sz="400" dirty="0"/>
          </a:p>
          <a:p>
            <a:r>
              <a:rPr lang="en-US" altLang="zh-CN" sz="400" dirty="0">
                <a:hlinkClick r:id="rId9"/>
              </a:rPr>
              <a:t>https://www.baeldung.com/cs/bidirectional-vs-unidirectional-lstm</a:t>
            </a:r>
            <a:endParaRPr lang="en-US" altLang="zh-CN" sz="400" dirty="0"/>
          </a:p>
          <a:p>
            <a:r>
              <a:rPr lang="en-US" altLang="zh-CN" sz="400" dirty="0">
                <a:hlinkClick r:id="rId10"/>
              </a:rPr>
              <a:t>https://medium.com/@haydarozler/another-explanation-for-the-structure-of-simple-recurrent-neural-networks-rnn-a908462065d3</a:t>
            </a:r>
            <a:endParaRPr lang="en-US" altLang="zh-CN" sz="400" dirty="0"/>
          </a:p>
          <a:p>
            <a:r>
              <a:rPr lang="en-US" altLang="zh-CN" sz="400" dirty="0"/>
              <a:t>https://subscription.packtpub.com/book/big+data+and+business+intelligence/9781785887215/4/ch04lvl1sec23/the-neural-network-architecture</a:t>
            </a:r>
            <a:endParaRPr lang="zh-CN" altLang="en-US" sz="400" dirty="0"/>
          </a:p>
        </p:txBody>
      </p:sp>
    </p:spTree>
    <p:extLst>
      <p:ext uri="{BB962C8B-B14F-4D97-AF65-F5344CB8AC3E}">
        <p14:creationId xmlns:p14="http://schemas.microsoft.com/office/powerpoint/2010/main" val="118966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171281"/>
            <a:ext cx="7988978" cy="609398"/>
          </a:xfrm>
        </p:spPr>
        <p:txBody>
          <a:bodyPr/>
          <a:lstStyle/>
          <a:p>
            <a:r>
              <a:rPr lang="en-US" altLang="zh-CN" sz="4400" dirty="0"/>
              <a:t>Result</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2000" dirty="0"/>
              <a:t>The overall performance is good, we can effectively detect and classify politeness levels in a social media text with 90 percent accuracy.</a:t>
            </a:r>
            <a:endParaRPr lang="zh-CN" altLang="en-US" sz="20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pic>
        <p:nvPicPr>
          <p:cNvPr id="3" name="图片 2" descr="图表, 折线图&#10;&#10;描述已自动生成">
            <a:extLst>
              <a:ext uri="{FF2B5EF4-FFF2-40B4-BE49-F238E27FC236}">
                <a16:creationId xmlns:a16="http://schemas.microsoft.com/office/drawing/2014/main" id="{E3AC9D34-0B26-71C1-6554-8CFBA4682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770" y="2559544"/>
            <a:ext cx="3112859" cy="2826918"/>
          </a:xfrm>
          <a:prstGeom prst="rect">
            <a:avLst/>
          </a:prstGeom>
        </p:spPr>
      </p:pic>
      <p:pic>
        <p:nvPicPr>
          <p:cNvPr id="7" name="图片 6" descr="图表, 折线图&#10;&#10;描述已自动生成">
            <a:extLst>
              <a:ext uri="{FF2B5EF4-FFF2-40B4-BE49-F238E27FC236}">
                <a16:creationId xmlns:a16="http://schemas.microsoft.com/office/drawing/2014/main" id="{669586A5-DBD8-F211-A3A6-611C915A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708" y="2559544"/>
            <a:ext cx="3160267" cy="2664801"/>
          </a:xfrm>
          <a:prstGeom prst="rect">
            <a:avLst/>
          </a:prstGeom>
        </p:spPr>
      </p:pic>
      <p:pic>
        <p:nvPicPr>
          <p:cNvPr id="8" name="内容占位符 4" descr="表格&#10;&#10;描述已自动生成">
            <a:extLst>
              <a:ext uri="{FF2B5EF4-FFF2-40B4-BE49-F238E27FC236}">
                <a16:creationId xmlns:a16="http://schemas.microsoft.com/office/drawing/2014/main" id="{539E8B6F-07A7-E000-3039-924F556B4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750" y="2601558"/>
            <a:ext cx="3847858" cy="2660248"/>
          </a:xfrm>
          <a:prstGeom prst="rect">
            <a:avLst/>
          </a:prstGeom>
          <a:noFill/>
        </p:spPr>
      </p:pic>
    </p:spTree>
    <p:extLst>
      <p:ext uri="{BB962C8B-B14F-4D97-AF65-F5344CB8AC3E}">
        <p14:creationId xmlns:p14="http://schemas.microsoft.com/office/powerpoint/2010/main" val="319761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7522" y="179229"/>
            <a:ext cx="7988978" cy="609398"/>
          </a:xfrm>
        </p:spPr>
        <p:txBody>
          <a:bodyPr/>
          <a:lstStyle/>
          <a:p>
            <a:r>
              <a:rPr lang="en-US" altLang="zh-CN" sz="4400" dirty="0"/>
              <a:t>Discussion</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2200" dirty="0"/>
              <a:t>Future work: </a:t>
            </a:r>
          </a:p>
          <a:p>
            <a:pPr lvl="1"/>
            <a:r>
              <a:rPr lang="en-US" altLang="zh-CN" sz="2200" dirty="0"/>
              <a:t>Further optimize the model</a:t>
            </a:r>
          </a:p>
          <a:p>
            <a:pPr lvl="1"/>
            <a:r>
              <a:rPr lang="en-US" altLang="zh-CN" sz="2200" dirty="0"/>
              <a:t>explore additional NLP models</a:t>
            </a:r>
          </a:p>
          <a:p>
            <a:pPr lvl="1"/>
            <a:r>
              <a:rPr lang="en-US" altLang="zh-CN" sz="2200" dirty="0"/>
              <a:t>focus on defining more features for the embedding process</a:t>
            </a:r>
          </a:p>
          <a:p>
            <a:pPr lvl="1"/>
            <a:r>
              <a:rPr lang="en-US" altLang="zh-CN" sz="2200" dirty="0"/>
              <a:t>concentrate on domain-specific sentiment analysis tailored to various industries</a:t>
            </a:r>
          </a:p>
          <a:p>
            <a:pPr lvl="1"/>
            <a:r>
              <a:rPr lang="en-US" altLang="zh-CN" sz="2200" dirty="0"/>
              <a:t>explore the integration of real-time sentiment analysis in diverse applications</a:t>
            </a:r>
            <a:endParaRPr lang="zh-CN" altLang="en-US" sz="2200" dirty="0"/>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a:xfrm>
            <a:off x="2101511" y="169296"/>
            <a:ext cx="7988978" cy="609398"/>
          </a:xfrm>
        </p:spPr>
        <p:txBody>
          <a:bodyPr/>
          <a:lstStyle/>
          <a:p>
            <a:r>
              <a:rPr lang="en-US" altLang="zh-CN" sz="4400" dirty="0"/>
              <a:t>Reference</a:t>
            </a:r>
            <a:endParaRPr lang="en-US" sz="4400" dirty="0">
              <a:latin typeface="Arial" panose="020B0604020202020204" pitchFamily="34" charset="0"/>
              <a:cs typeface="Arial" panose="020B0604020202020204" pitchFamily="34" charset="0"/>
            </a:endParaRPr>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2107520" y="1320489"/>
            <a:ext cx="8363630" cy="3816661"/>
          </a:xfrm>
        </p:spPr>
        <p:txBody>
          <a:bodyPr>
            <a:noAutofit/>
          </a:bodyPr>
          <a:lstStyle/>
          <a:p>
            <a:r>
              <a:rPr lang="en-US" altLang="zh-CN" sz="2000" dirty="0"/>
              <a:t>“Knowledge </a:t>
            </a:r>
            <a:r>
              <a:rPr lang="en-US" altLang="zh-CN" sz="2000" dirty="0" err="1"/>
              <a:t>Uchicago</a:t>
            </a:r>
            <a:r>
              <a:rPr lang="en-US" altLang="zh-CN" sz="2000" dirty="0"/>
              <a:t>.” Knowledge UChicago, https://knowledge.uchicago.edu/.H, M Yasser. </a:t>
            </a:r>
          </a:p>
          <a:p>
            <a:r>
              <a:rPr lang="en-US" altLang="zh-CN" sz="2000" dirty="0"/>
              <a:t>“Twitter Tweets Sentiment Dataset.” Kaggle, 8 Apr. 2022, https://www.kaggle.com/datasets/yasserh/twitter-tweets-sentiment-dataset.</a:t>
            </a:r>
          </a:p>
          <a:p>
            <a:r>
              <a:rPr lang="en-US" altLang="zh-CN" sz="2000" dirty="0"/>
              <a:t>Online, BPB. “Why Is Bert so Powerful?” DEV Community, DEV Community, 30 Apr. 2022, https://dev.to/bpb_online/why-is-bert-so-powerful-1kob#:~:text=This%20is%20termed%20Masked%20LM,deeper%20understanding%20of%20the%20context.</a:t>
            </a:r>
          </a:p>
          <a:p>
            <a:r>
              <a:rPr lang="en-US" altLang="zh-CN" sz="2000" dirty="0"/>
              <a:t>“Bert.” BERT, https://huggingface.co/docs/transformers/model_doc/bert.</a:t>
            </a:r>
          </a:p>
          <a:p>
            <a:r>
              <a:rPr lang="en-US" altLang="zh-CN" sz="2000" dirty="0"/>
              <a:t>A Computational Approach to Politeness with ... - Stanford University. https://nlp.stanford.edu/pubs/politeness.pdf.</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latin typeface="Arial" panose="020B0604020202020204" pitchFamily="34" charset="0"/>
                <a:cs typeface="Arial" panose="020B0604020202020204" pitchFamily="34" charset="0"/>
              </a:rPr>
              <a:t>5/3/2023</a:t>
            </a:fld>
            <a:endParaRPr lang="en-US" dirty="0">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4304730"/>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A88C3FBD-290D-FC4D-9786-05F4F34291AF}" vid="{8D1F5F03-B35C-AF4E-BEE8-D74752855F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PurdueCS_black</Template>
  <TotalTime>9</TotalTime>
  <Words>601</Words>
  <Application>Microsoft Office PowerPoint</Application>
  <PresentationFormat>宽屏</PresentationFormat>
  <Paragraphs>77</Paragraphs>
  <Slides>10</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Acumin Pro Semibold</vt:lpstr>
      <vt:lpstr>Acumin Pro ExtraCondensed Smbd</vt:lpstr>
      <vt:lpstr>Arial</vt:lpstr>
      <vt:lpstr>Acumin Pro</vt:lpstr>
      <vt:lpstr>United Sans Rg Md</vt:lpstr>
      <vt:lpstr>Times New Roman</vt:lpstr>
      <vt:lpstr>Acumin Pro Medium</vt:lpstr>
      <vt:lpstr>Acumin Pro ExtraCondensed</vt:lpstr>
      <vt:lpstr>Acumin Pro SemiCondensed</vt:lpstr>
      <vt:lpstr>Calibri</vt:lpstr>
      <vt:lpstr>United Sans Cd Md</vt:lpstr>
      <vt:lpstr>Arial Narrow</vt:lpstr>
      <vt:lpstr>Wingdings</vt:lpstr>
      <vt:lpstr>Purdue2</vt:lpstr>
      <vt:lpstr>Predicting Politeness Levels in Tweets: A Comparative Study of Neural Network Architectures </vt:lpstr>
      <vt:lpstr>Introduction</vt:lpstr>
      <vt:lpstr>Dataset</vt:lpstr>
      <vt:lpstr>Labeling</vt:lpstr>
      <vt:lpstr>Preprocessing</vt:lpstr>
      <vt:lpstr>Models</vt:lpstr>
      <vt:lpstr>Result</vt:lpstr>
      <vt:lpstr>Discussion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Politeness Levels in Tweets: A Comparative Study of Neural Network Architectures </dc:title>
  <dc:creator>Fang, Zhuowen</dc:creator>
  <cp:lastModifiedBy>Fang, Zhuowen</cp:lastModifiedBy>
  <cp:revision>1</cp:revision>
  <dcterms:created xsi:type="dcterms:W3CDTF">2023-05-04T01:29:17Z</dcterms:created>
  <dcterms:modified xsi:type="dcterms:W3CDTF">2023-05-04T01:38:47Z</dcterms:modified>
</cp:coreProperties>
</file>